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x="18288000" cy="10287000"/>
  <p:notesSz cx="6858000" cy="9144000"/>
  <p:embeddedFontLst>
    <p:embeddedFont>
      <p:font typeface="Arimo Bold" charset="1" panose="020B0704020202020204"/>
      <p:regular r:id="rId14"/>
    </p:embeddedFont>
    <p:embeddedFont>
      <p:font typeface="Arimo" charset="1" panose="020B0604020202020204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850237" y="3750320"/>
            <a:ext cx="9021366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3B4540"/>
                </a:solidFill>
                <a:latin typeface="Arimo Bold"/>
                <a:ea typeface="Arimo Bold"/>
                <a:cs typeface="Arimo Bold"/>
                <a:sym typeface="Arimo Bold"/>
              </a:rPr>
              <a:t>Quiz Game in C Language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850237" y="5013871"/>
            <a:ext cx="9445526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Welcome to our presentation on a quiz game developed in the C programming language. This interactive project aims to test users' knowledge across various domains in a fun and engaging manner.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850237" y="7021308"/>
            <a:ext cx="9445526" cy="88106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1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Made by-</a:t>
            </a:r>
          </a:p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Mona Raj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16049019" y="9686925"/>
            <a:ext cx="2153256" cy="514350"/>
          </a:xfrm>
          <a:custGeom>
            <a:avLst/>
            <a:gdLst/>
            <a:ahLst/>
            <a:cxnLst/>
            <a:rect r="r" b="b" t="t" l="l"/>
            <a:pathLst>
              <a:path h="514350" w="2153256">
                <a:moveTo>
                  <a:pt x="0" y="0"/>
                </a:moveTo>
                <a:lnTo>
                  <a:pt x="2153256" y="0"/>
                </a:lnTo>
                <a:lnTo>
                  <a:pt x="2153256" y="514350"/>
                </a:lnTo>
                <a:lnTo>
                  <a:pt x="0" y="51435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7" id="7" descr="preencoded.png"/>
          <p:cNvSpPr/>
          <p:nvPr/>
        </p:nvSpPr>
        <p:spPr>
          <a:xfrm flipH="false" flipV="false" rot="0">
            <a:off x="1143000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992238" y="2449711"/>
            <a:ext cx="708823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3B4540"/>
                </a:solidFill>
                <a:latin typeface="Arimo Bold"/>
                <a:ea typeface="Arimo Bold"/>
                <a:cs typeface="Arimo Bold"/>
                <a:sym typeface="Arimo Bold"/>
              </a:rPr>
              <a:t>Problem Statement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992238" y="4136975"/>
            <a:ext cx="637878" cy="637878"/>
            <a:chOff x="0" y="0"/>
            <a:chExt cx="850503" cy="85050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340233"/>
                  </a:moveTo>
                  <a:cubicBezTo>
                    <a:pt x="0" y="152273"/>
                    <a:pt x="152273" y="0"/>
                    <a:pt x="340233" y="0"/>
                  </a:cubicBezTo>
                  <a:lnTo>
                    <a:pt x="510286" y="0"/>
                  </a:lnTo>
                  <a:cubicBezTo>
                    <a:pt x="698246" y="0"/>
                    <a:pt x="850519" y="152273"/>
                    <a:pt x="850519" y="340233"/>
                  </a:cubicBezTo>
                  <a:lnTo>
                    <a:pt x="850519" y="510286"/>
                  </a:lnTo>
                  <a:cubicBezTo>
                    <a:pt x="850519" y="698246"/>
                    <a:pt x="698246" y="850519"/>
                    <a:pt x="510286" y="850519"/>
                  </a:cubicBezTo>
                  <a:lnTo>
                    <a:pt x="340233" y="850519"/>
                  </a:lnTo>
                  <a:cubicBezTo>
                    <a:pt x="152273" y="850519"/>
                    <a:pt x="0" y="698119"/>
                    <a:pt x="0" y="510286"/>
                  </a:cubicBezTo>
                  <a:close/>
                </a:path>
              </a:pathLst>
            </a:custGeom>
            <a:solidFill>
              <a:srgbClr val="E8F3E8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205061" y="4281339"/>
            <a:ext cx="212229" cy="387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913632" y="4098875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Subject-based Quiz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913632" y="4645224"/>
            <a:ext cx="3659684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Develop a quiz game that covers questions from different subjects.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5856834" y="4136975"/>
            <a:ext cx="637878" cy="637878"/>
            <a:chOff x="0" y="0"/>
            <a:chExt cx="850503" cy="850503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340233"/>
                  </a:moveTo>
                  <a:cubicBezTo>
                    <a:pt x="0" y="152273"/>
                    <a:pt x="152273" y="0"/>
                    <a:pt x="340233" y="0"/>
                  </a:cubicBezTo>
                  <a:lnTo>
                    <a:pt x="510286" y="0"/>
                  </a:lnTo>
                  <a:cubicBezTo>
                    <a:pt x="698246" y="0"/>
                    <a:pt x="850519" y="152273"/>
                    <a:pt x="850519" y="340233"/>
                  </a:cubicBezTo>
                  <a:lnTo>
                    <a:pt x="850519" y="510286"/>
                  </a:lnTo>
                  <a:cubicBezTo>
                    <a:pt x="850519" y="698246"/>
                    <a:pt x="698246" y="850519"/>
                    <a:pt x="510286" y="850519"/>
                  </a:cubicBezTo>
                  <a:lnTo>
                    <a:pt x="340233" y="850519"/>
                  </a:lnTo>
                  <a:cubicBezTo>
                    <a:pt x="152273" y="850519"/>
                    <a:pt x="0" y="698119"/>
                    <a:pt x="0" y="510286"/>
                  </a:cubicBezTo>
                  <a:close/>
                </a:path>
              </a:pathLst>
            </a:custGeom>
            <a:solidFill>
              <a:srgbClr val="E8F3E8"/>
            </a:solidFill>
          </p:spPr>
        </p:sp>
      </p:grpSp>
      <p:sp>
        <p:nvSpPr>
          <p:cNvPr name="TextBox 16" id="16"/>
          <p:cNvSpPr txBox="true"/>
          <p:nvPr/>
        </p:nvSpPr>
        <p:spPr>
          <a:xfrm rot="0">
            <a:off x="6036766" y="4281339"/>
            <a:ext cx="278011" cy="387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778229" y="4098875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MCQ Format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778229" y="4645224"/>
            <a:ext cx="3659684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Present multiple-choice questions for users to select the correct answer.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992238" y="6713339"/>
            <a:ext cx="637878" cy="637877"/>
            <a:chOff x="0" y="0"/>
            <a:chExt cx="850503" cy="850503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850519" cy="850519"/>
            </a:xfrm>
            <a:custGeom>
              <a:avLst/>
              <a:gdLst/>
              <a:ahLst/>
              <a:cxnLst/>
              <a:rect r="r" b="b" t="t" l="l"/>
              <a:pathLst>
                <a:path h="850519" w="850519">
                  <a:moveTo>
                    <a:pt x="0" y="340233"/>
                  </a:moveTo>
                  <a:cubicBezTo>
                    <a:pt x="0" y="152273"/>
                    <a:pt x="152273" y="0"/>
                    <a:pt x="340233" y="0"/>
                  </a:cubicBezTo>
                  <a:lnTo>
                    <a:pt x="510286" y="0"/>
                  </a:lnTo>
                  <a:cubicBezTo>
                    <a:pt x="698246" y="0"/>
                    <a:pt x="850519" y="152273"/>
                    <a:pt x="850519" y="340233"/>
                  </a:cubicBezTo>
                  <a:lnTo>
                    <a:pt x="850519" y="510286"/>
                  </a:lnTo>
                  <a:cubicBezTo>
                    <a:pt x="850519" y="698246"/>
                    <a:pt x="698246" y="850519"/>
                    <a:pt x="510286" y="850519"/>
                  </a:cubicBezTo>
                  <a:lnTo>
                    <a:pt x="340233" y="850519"/>
                  </a:lnTo>
                  <a:cubicBezTo>
                    <a:pt x="152273" y="850519"/>
                    <a:pt x="0" y="698119"/>
                    <a:pt x="0" y="510286"/>
                  </a:cubicBezTo>
                  <a:close/>
                </a:path>
              </a:pathLst>
            </a:custGeom>
            <a:solidFill>
              <a:srgbClr val="E8F3E8"/>
            </a:solidFill>
          </p:spPr>
        </p:sp>
      </p:grpSp>
      <p:sp>
        <p:nvSpPr>
          <p:cNvPr name="TextBox 21" id="21"/>
          <p:cNvSpPr txBox="true"/>
          <p:nvPr/>
        </p:nvSpPr>
        <p:spPr>
          <a:xfrm rot="0">
            <a:off x="1182738" y="6857702"/>
            <a:ext cx="256878" cy="3872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12"/>
              </a:lnSpc>
            </a:pPr>
            <a:r>
              <a:rPr lang="en-US" sz="3312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913632" y="6675239"/>
            <a:ext cx="4137571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User Input and Scoring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913632" y="7221587"/>
            <a:ext cx="8524131" cy="5584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Allow users to input their answers and track their scores.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6858000" cy="10287000"/>
          </a:xfrm>
          <a:custGeom>
            <a:avLst/>
            <a:gdLst/>
            <a:ahLst/>
            <a:cxnLst/>
            <a:rect r="r" b="b" t="t" l="l"/>
            <a:pathLst>
              <a:path h="10287000" w="6858000">
                <a:moveTo>
                  <a:pt x="0" y="0"/>
                </a:moveTo>
                <a:lnTo>
                  <a:pt x="6858000" y="0"/>
                </a:lnTo>
                <a:lnTo>
                  <a:pt x="6858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7850237" y="1753344"/>
            <a:ext cx="708823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3B4540"/>
                </a:solidFill>
                <a:latin typeface="Arimo Bold"/>
                <a:ea typeface="Arimo Bold"/>
                <a:cs typeface="Arimo Bold"/>
                <a:sym typeface="Arimo Bold"/>
              </a:rPr>
              <a:t>Objectives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7850237" y="3121670"/>
            <a:ext cx="4581079" cy="2983855"/>
            <a:chOff x="0" y="0"/>
            <a:chExt cx="6108105" cy="3978473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108065" cy="3978529"/>
            </a:xfrm>
            <a:custGeom>
              <a:avLst/>
              <a:gdLst/>
              <a:ahLst/>
              <a:cxnLst/>
              <a:rect r="r" b="b" t="t" l="l"/>
              <a:pathLst>
                <a:path h="3978529" w="6108065">
                  <a:moveTo>
                    <a:pt x="0" y="340233"/>
                  </a:moveTo>
                  <a:cubicBezTo>
                    <a:pt x="0" y="152273"/>
                    <a:pt x="152273" y="0"/>
                    <a:pt x="340233" y="0"/>
                  </a:cubicBezTo>
                  <a:lnTo>
                    <a:pt x="5767832" y="0"/>
                  </a:lnTo>
                  <a:cubicBezTo>
                    <a:pt x="5955792" y="0"/>
                    <a:pt x="6108065" y="152273"/>
                    <a:pt x="6108065" y="340233"/>
                  </a:cubicBezTo>
                  <a:lnTo>
                    <a:pt x="6108065" y="3638296"/>
                  </a:lnTo>
                  <a:cubicBezTo>
                    <a:pt x="6108065" y="3826256"/>
                    <a:pt x="5955792" y="3978529"/>
                    <a:pt x="5767832" y="3978529"/>
                  </a:cubicBezTo>
                  <a:lnTo>
                    <a:pt x="340233" y="3978529"/>
                  </a:lnTo>
                  <a:cubicBezTo>
                    <a:pt x="152273" y="3978529"/>
                    <a:pt x="0" y="3826129"/>
                    <a:pt x="0" y="3638296"/>
                  </a:cubicBezTo>
                  <a:close/>
                </a:path>
              </a:pathLst>
            </a:custGeom>
            <a:solidFill>
              <a:srgbClr val="E8F3E8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8133755" y="3367087"/>
            <a:ext cx="3706118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Interactive Learning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133755" y="3913435"/>
            <a:ext cx="4014044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Provide an interactive platform for users to test and improve their knowledge.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2714834" y="3121670"/>
            <a:ext cx="4581079" cy="2983855"/>
            <a:chOff x="0" y="0"/>
            <a:chExt cx="6108105" cy="397847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108065" cy="3978529"/>
            </a:xfrm>
            <a:custGeom>
              <a:avLst/>
              <a:gdLst/>
              <a:ahLst/>
              <a:cxnLst/>
              <a:rect r="r" b="b" t="t" l="l"/>
              <a:pathLst>
                <a:path h="3978529" w="6108065">
                  <a:moveTo>
                    <a:pt x="0" y="340233"/>
                  </a:moveTo>
                  <a:cubicBezTo>
                    <a:pt x="0" y="152273"/>
                    <a:pt x="152273" y="0"/>
                    <a:pt x="340233" y="0"/>
                  </a:cubicBezTo>
                  <a:lnTo>
                    <a:pt x="5767832" y="0"/>
                  </a:lnTo>
                  <a:cubicBezTo>
                    <a:pt x="5955792" y="0"/>
                    <a:pt x="6108065" y="152273"/>
                    <a:pt x="6108065" y="340233"/>
                  </a:cubicBezTo>
                  <a:lnTo>
                    <a:pt x="6108065" y="3638296"/>
                  </a:lnTo>
                  <a:cubicBezTo>
                    <a:pt x="6108065" y="3826256"/>
                    <a:pt x="5955792" y="3978529"/>
                    <a:pt x="5767832" y="3978529"/>
                  </a:cubicBezTo>
                  <a:lnTo>
                    <a:pt x="340233" y="3978529"/>
                  </a:lnTo>
                  <a:cubicBezTo>
                    <a:pt x="152273" y="3978529"/>
                    <a:pt x="0" y="3826129"/>
                    <a:pt x="0" y="3638296"/>
                  </a:cubicBezTo>
                  <a:close/>
                </a:path>
              </a:pathLst>
            </a:custGeom>
            <a:solidFill>
              <a:srgbClr val="E8F3E8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2998351" y="3367087"/>
            <a:ext cx="4014044" cy="923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Cross-domain Assessment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998351" y="4356347"/>
            <a:ext cx="4014044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Cover a range of subjects to assess the user's overall academic prowess.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7850237" y="6389042"/>
            <a:ext cx="9445526" cy="2087315"/>
            <a:chOff x="0" y="0"/>
            <a:chExt cx="12594035" cy="2783087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594082" cy="2783078"/>
            </a:xfrm>
            <a:custGeom>
              <a:avLst/>
              <a:gdLst/>
              <a:ahLst/>
              <a:cxnLst/>
              <a:rect r="r" b="b" t="t" l="l"/>
              <a:pathLst>
                <a:path h="2783078" w="12594082">
                  <a:moveTo>
                    <a:pt x="0" y="340233"/>
                  </a:moveTo>
                  <a:cubicBezTo>
                    <a:pt x="0" y="152273"/>
                    <a:pt x="152273" y="0"/>
                    <a:pt x="340233" y="0"/>
                  </a:cubicBezTo>
                  <a:lnTo>
                    <a:pt x="12253849" y="0"/>
                  </a:lnTo>
                  <a:cubicBezTo>
                    <a:pt x="12441809" y="0"/>
                    <a:pt x="12594082" y="152273"/>
                    <a:pt x="12594082" y="340233"/>
                  </a:cubicBezTo>
                  <a:lnTo>
                    <a:pt x="12594082" y="2442845"/>
                  </a:lnTo>
                  <a:cubicBezTo>
                    <a:pt x="12594082" y="2630805"/>
                    <a:pt x="12441809" y="2783078"/>
                    <a:pt x="12253849" y="2783078"/>
                  </a:cubicBezTo>
                  <a:lnTo>
                    <a:pt x="340233" y="2783078"/>
                  </a:lnTo>
                  <a:cubicBezTo>
                    <a:pt x="152273" y="2783078"/>
                    <a:pt x="0" y="2630805"/>
                    <a:pt x="0" y="2442845"/>
                  </a:cubicBezTo>
                  <a:close/>
                </a:path>
              </a:pathLst>
            </a:custGeom>
            <a:solidFill>
              <a:srgbClr val="E8F3E8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8133755" y="6634460"/>
            <a:ext cx="3769667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Engaging Experience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8133755" y="7180809"/>
            <a:ext cx="8878491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Create a fun and engaging quiz experience to encourage continuous learning.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92238" y="3344615"/>
            <a:ext cx="7912150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3B4540"/>
                </a:solidFill>
                <a:latin typeface="Arimo Bold"/>
                <a:ea typeface="Arimo Bold"/>
                <a:cs typeface="Arimo Bold"/>
                <a:sym typeface="Arimo Bold"/>
              </a:rPr>
              <a:t>System Requirements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92238" y="4958358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3B4540"/>
                </a:solidFill>
                <a:latin typeface="Arimo Bold"/>
                <a:ea typeface="Arimo Bold"/>
                <a:cs typeface="Arimo Bold"/>
                <a:sym typeface="Arimo Bold"/>
              </a:rPr>
              <a:t>CLI-based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92238" y="5618113"/>
            <a:ext cx="7805886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The quiz game will be implemented as a command-line interface application.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99401" y="4958358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3B4540"/>
                </a:solidFill>
                <a:latin typeface="Arimo Bold"/>
                <a:ea typeface="Arimo Bold"/>
                <a:cs typeface="Arimo Bold"/>
                <a:sym typeface="Arimo Bold"/>
              </a:rPr>
              <a:t>C Language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499401" y="5618113"/>
            <a:ext cx="7805886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The game will be developed using the C programming language.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69912" y="704850"/>
            <a:ext cx="6927949" cy="92303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12"/>
              </a:lnSpc>
            </a:pPr>
            <a:r>
              <a:rPr lang="en-US" sz="5437" b="true">
                <a:solidFill>
                  <a:srgbClr val="3B4540"/>
                </a:solidFill>
                <a:latin typeface="Arimo Bold"/>
                <a:ea typeface="Arimo Bold"/>
                <a:cs typeface="Arimo Bold"/>
                <a:sym typeface="Arimo Bold"/>
              </a:rPr>
              <a:t>Flowchart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124950" y="2182118"/>
            <a:ext cx="38100" cy="7343626"/>
            <a:chOff x="0" y="0"/>
            <a:chExt cx="50800" cy="979150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50800" cy="9791446"/>
            </a:xfrm>
            <a:custGeom>
              <a:avLst/>
              <a:gdLst/>
              <a:ahLst/>
              <a:cxnLst/>
              <a:rect r="r" b="b" t="t" l="l"/>
              <a:pathLst>
                <a:path h="9791446" w="50800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cubicBezTo>
                    <a:pt x="39370" y="0"/>
                    <a:pt x="50800" y="11430"/>
                    <a:pt x="50800" y="25400"/>
                  </a:cubicBezTo>
                  <a:lnTo>
                    <a:pt x="50800" y="9766046"/>
                  </a:lnTo>
                  <a:cubicBezTo>
                    <a:pt x="50800" y="9780015"/>
                    <a:pt x="39370" y="9791446"/>
                    <a:pt x="25400" y="9791446"/>
                  </a:cubicBezTo>
                  <a:cubicBezTo>
                    <a:pt x="11430" y="9791446"/>
                    <a:pt x="0" y="9780015"/>
                    <a:pt x="0" y="9766046"/>
                  </a:cubicBezTo>
                  <a:close/>
                </a:path>
              </a:pathLst>
            </a:custGeom>
            <a:solidFill>
              <a:srgbClr val="CED9CE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7900466" y="2786360"/>
            <a:ext cx="969913" cy="38100"/>
            <a:chOff x="0" y="0"/>
            <a:chExt cx="1293217" cy="50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293241" cy="50800"/>
            </a:xfrm>
            <a:custGeom>
              <a:avLst/>
              <a:gdLst/>
              <a:ahLst/>
              <a:cxnLst/>
              <a:rect r="r" b="b" t="t" l="l"/>
              <a:pathLst>
                <a:path h="50800" w="1293241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67841" y="0"/>
                  </a:lnTo>
                  <a:cubicBezTo>
                    <a:pt x="1281811" y="0"/>
                    <a:pt x="1293241" y="11430"/>
                    <a:pt x="1293241" y="25400"/>
                  </a:cubicBezTo>
                  <a:cubicBezTo>
                    <a:pt x="1293241" y="39370"/>
                    <a:pt x="1281811" y="50800"/>
                    <a:pt x="1267841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CED9CE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8832280" y="2493764"/>
            <a:ext cx="623441" cy="623441"/>
            <a:chOff x="0" y="0"/>
            <a:chExt cx="831255" cy="831255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831215" cy="831215"/>
            </a:xfrm>
            <a:custGeom>
              <a:avLst/>
              <a:gdLst/>
              <a:ahLst/>
              <a:cxnLst/>
              <a:rect r="r" b="b" t="t" l="l"/>
              <a:pathLst>
                <a:path h="831215" w="831215">
                  <a:moveTo>
                    <a:pt x="0" y="332486"/>
                  </a:moveTo>
                  <a:cubicBezTo>
                    <a:pt x="0" y="148844"/>
                    <a:pt x="148844" y="0"/>
                    <a:pt x="332486" y="0"/>
                  </a:cubicBezTo>
                  <a:lnTo>
                    <a:pt x="498729" y="0"/>
                  </a:lnTo>
                  <a:cubicBezTo>
                    <a:pt x="682371" y="0"/>
                    <a:pt x="831215" y="148844"/>
                    <a:pt x="831215" y="332486"/>
                  </a:cubicBezTo>
                  <a:lnTo>
                    <a:pt x="831215" y="498729"/>
                  </a:lnTo>
                  <a:cubicBezTo>
                    <a:pt x="831215" y="682371"/>
                    <a:pt x="682371" y="831215"/>
                    <a:pt x="498729" y="831215"/>
                  </a:cubicBezTo>
                  <a:lnTo>
                    <a:pt x="332486" y="831215"/>
                  </a:lnTo>
                  <a:cubicBezTo>
                    <a:pt x="148844" y="831215"/>
                    <a:pt x="0" y="682371"/>
                    <a:pt x="0" y="498729"/>
                  </a:cubicBezTo>
                  <a:close/>
                </a:path>
              </a:pathLst>
            </a:custGeom>
            <a:solidFill>
              <a:srgbClr val="E8F3E8"/>
            </a:solidFill>
          </p:spPr>
        </p:sp>
      </p:grpSp>
      <p:sp>
        <p:nvSpPr>
          <p:cNvPr name="TextBox 13" id="13"/>
          <p:cNvSpPr txBox="true"/>
          <p:nvPr/>
        </p:nvSpPr>
        <p:spPr>
          <a:xfrm rot="0">
            <a:off x="9040192" y="2635746"/>
            <a:ext cx="207466" cy="377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3250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1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155876" y="2430661"/>
            <a:ext cx="3463975" cy="461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74"/>
              </a:lnSpc>
            </a:pPr>
            <a:r>
              <a:rPr lang="en-US" sz="2687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Subject Selection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69912" y="2963316"/>
            <a:ext cx="6649939" cy="981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37"/>
              </a:lnSpc>
            </a:pPr>
            <a:r>
              <a:rPr lang="en-US" sz="2125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Users can choose from a list of available subjects to test their knowledge.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9417620" y="4171950"/>
            <a:ext cx="969913" cy="38100"/>
            <a:chOff x="0" y="0"/>
            <a:chExt cx="1293217" cy="50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293241" cy="50800"/>
            </a:xfrm>
            <a:custGeom>
              <a:avLst/>
              <a:gdLst/>
              <a:ahLst/>
              <a:cxnLst/>
              <a:rect r="r" b="b" t="t" l="l"/>
              <a:pathLst>
                <a:path h="50800" w="1293241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67841" y="0"/>
                  </a:lnTo>
                  <a:cubicBezTo>
                    <a:pt x="1281811" y="0"/>
                    <a:pt x="1293241" y="11430"/>
                    <a:pt x="1293241" y="25400"/>
                  </a:cubicBezTo>
                  <a:cubicBezTo>
                    <a:pt x="1293241" y="39370"/>
                    <a:pt x="1281811" y="50800"/>
                    <a:pt x="1267841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CED9CE"/>
            </a:solidFill>
          </p:spPr>
        </p:sp>
      </p:grpSp>
      <p:grpSp>
        <p:nvGrpSpPr>
          <p:cNvPr name="Group 18" id="18"/>
          <p:cNvGrpSpPr/>
          <p:nvPr/>
        </p:nvGrpSpPr>
        <p:grpSpPr>
          <a:xfrm rot="0">
            <a:off x="8832280" y="3879354"/>
            <a:ext cx="623441" cy="623441"/>
            <a:chOff x="0" y="0"/>
            <a:chExt cx="831255" cy="83125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31215" cy="831215"/>
            </a:xfrm>
            <a:custGeom>
              <a:avLst/>
              <a:gdLst/>
              <a:ahLst/>
              <a:cxnLst/>
              <a:rect r="r" b="b" t="t" l="l"/>
              <a:pathLst>
                <a:path h="831215" w="831215">
                  <a:moveTo>
                    <a:pt x="0" y="332486"/>
                  </a:moveTo>
                  <a:cubicBezTo>
                    <a:pt x="0" y="148844"/>
                    <a:pt x="148844" y="0"/>
                    <a:pt x="332486" y="0"/>
                  </a:cubicBezTo>
                  <a:lnTo>
                    <a:pt x="498729" y="0"/>
                  </a:lnTo>
                  <a:cubicBezTo>
                    <a:pt x="682371" y="0"/>
                    <a:pt x="831215" y="148844"/>
                    <a:pt x="831215" y="332486"/>
                  </a:cubicBezTo>
                  <a:lnTo>
                    <a:pt x="831215" y="498729"/>
                  </a:lnTo>
                  <a:cubicBezTo>
                    <a:pt x="831215" y="682371"/>
                    <a:pt x="682371" y="831215"/>
                    <a:pt x="498729" y="831215"/>
                  </a:cubicBezTo>
                  <a:lnTo>
                    <a:pt x="332486" y="831215"/>
                  </a:lnTo>
                  <a:cubicBezTo>
                    <a:pt x="148844" y="831215"/>
                    <a:pt x="0" y="682371"/>
                    <a:pt x="0" y="498729"/>
                  </a:cubicBezTo>
                  <a:close/>
                </a:path>
              </a:pathLst>
            </a:custGeom>
            <a:solidFill>
              <a:srgbClr val="E8F3E8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9008194" y="4021336"/>
            <a:ext cx="271611" cy="377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3250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2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668149" y="3816251"/>
            <a:ext cx="3958679" cy="461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Question Presentation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668149" y="4348906"/>
            <a:ext cx="6649939" cy="9819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Multiple-choice questions are displayed for the selected subject.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7900466" y="5418981"/>
            <a:ext cx="969913" cy="38100"/>
            <a:chOff x="0" y="0"/>
            <a:chExt cx="1293217" cy="50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293241" cy="50800"/>
            </a:xfrm>
            <a:custGeom>
              <a:avLst/>
              <a:gdLst/>
              <a:ahLst/>
              <a:cxnLst/>
              <a:rect r="r" b="b" t="t" l="l"/>
              <a:pathLst>
                <a:path h="50800" w="1293241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67841" y="0"/>
                  </a:lnTo>
                  <a:cubicBezTo>
                    <a:pt x="1281811" y="0"/>
                    <a:pt x="1293241" y="11430"/>
                    <a:pt x="1293241" y="25400"/>
                  </a:cubicBezTo>
                  <a:cubicBezTo>
                    <a:pt x="1293241" y="39370"/>
                    <a:pt x="1281811" y="50800"/>
                    <a:pt x="1267841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CED9CE"/>
            </a:solidFill>
          </p:spPr>
        </p:sp>
      </p:grpSp>
      <p:grpSp>
        <p:nvGrpSpPr>
          <p:cNvPr name="Group 25" id="25"/>
          <p:cNvGrpSpPr/>
          <p:nvPr/>
        </p:nvGrpSpPr>
        <p:grpSpPr>
          <a:xfrm rot="0">
            <a:off x="8832280" y="5126385"/>
            <a:ext cx="623441" cy="623441"/>
            <a:chOff x="0" y="0"/>
            <a:chExt cx="831255" cy="831255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31215" cy="831215"/>
            </a:xfrm>
            <a:custGeom>
              <a:avLst/>
              <a:gdLst/>
              <a:ahLst/>
              <a:cxnLst/>
              <a:rect r="r" b="b" t="t" l="l"/>
              <a:pathLst>
                <a:path h="831215" w="831215">
                  <a:moveTo>
                    <a:pt x="0" y="332486"/>
                  </a:moveTo>
                  <a:cubicBezTo>
                    <a:pt x="0" y="148844"/>
                    <a:pt x="148844" y="0"/>
                    <a:pt x="332486" y="0"/>
                  </a:cubicBezTo>
                  <a:lnTo>
                    <a:pt x="498729" y="0"/>
                  </a:lnTo>
                  <a:cubicBezTo>
                    <a:pt x="682371" y="0"/>
                    <a:pt x="831215" y="148844"/>
                    <a:pt x="831215" y="332486"/>
                  </a:cubicBezTo>
                  <a:lnTo>
                    <a:pt x="831215" y="498729"/>
                  </a:lnTo>
                  <a:cubicBezTo>
                    <a:pt x="831215" y="682371"/>
                    <a:pt x="682371" y="831215"/>
                    <a:pt x="498729" y="831215"/>
                  </a:cubicBezTo>
                  <a:lnTo>
                    <a:pt x="332486" y="831215"/>
                  </a:lnTo>
                  <a:cubicBezTo>
                    <a:pt x="148844" y="831215"/>
                    <a:pt x="0" y="682371"/>
                    <a:pt x="0" y="498729"/>
                  </a:cubicBezTo>
                  <a:close/>
                </a:path>
              </a:pathLst>
            </a:custGeom>
            <a:solidFill>
              <a:srgbClr val="E8F3E8"/>
            </a:solidFill>
          </p:spPr>
        </p:sp>
      </p:grpSp>
      <p:sp>
        <p:nvSpPr>
          <p:cNvPr name="TextBox 27" id="27"/>
          <p:cNvSpPr txBox="true"/>
          <p:nvPr/>
        </p:nvSpPr>
        <p:spPr>
          <a:xfrm rot="0">
            <a:off x="9018464" y="5268366"/>
            <a:ext cx="251072" cy="377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3250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3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4155876" y="5063281"/>
            <a:ext cx="3463975" cy="461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74"/>
              </a:lnSpc>
            </a:pPr>
            <a:r>
              <a:rPr lang="en-US" sz="2687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User Input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969912" y="5595938"/>
            <a:ext cx="6649939" cy="5386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37"/>
              </a:lnSpc>
            </a:pPr>
            <a:r>
              <a:rPr lang="en-US" sz="2125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Users input their answers to the questions.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9417620" y="6666011"/>
            <a:ext cx="969913" cy="38100"/>
            <a:chOff x="0" y="0"/>
            <a:chExt cx="1293217" cy="50800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1293241" cy="50800"/>
            </a:xfrm>
            <a:custGeom>
              <a:avLst/>
              <a:gdLst/>
              <a:ahLst/>
              <a:cxnLst/>
              <a:rect r="r" b="b" t="t" l="l"/>
              <a:pathLst>
                <a:path h="50800" w="1293241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67841" y="0"/>
                  </a:lnTo>
                  <a:cubicBezTo>
                    <a:pt x="1281811" y="0"/>
                    <a:pt x="1293241" y="11430"/>
                    <a:pt x="1293241" y="25400"/>
                  </a:cubicBezTo>
                  <a:cubicBezTo>
                    <a:pt x="1293241" y="39370"/>
                    <a:pt x="1281811" y="50800"/>
                    <a:pt x="1267841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CED9CE"/>
            </a:solidFill>
          </p:spPr>
        </p:sp>
      </p:grpSp>
      <p:grpSp>
        <p:nvGrpSpPr>
          <p:cNvPr name="Group 32" id="32"/>
          <p:cNvGrpSpPr/>
          <p:nvPr/>
        </p:nvGrpSpPr>
        <p:grpSpPr>
          <a:xfrm rot="0">
            <a:off x="8832280" y="6373416"/>
            <a:ext cx="623441" cy="623441"/>
            <a:chOff x="0" y="0"/>
            <a:chExt cx="831255" cy="831255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31215" cy="831215"/>
            </a:xfrm>
            <a:custGeom>
              <a:avLst/>
              <a:gdLst/>
              <a:ahLst/>
              <a:cxnLst/>
              <a:rect r="r" b="b" t="t" l="l"/>
              <a:pathLst>
                <a:path h="831215" w="831215">
                  <a:moveTo>
                    <a:pt x="0" y="332486"/>
                  </a:moveTo>
                  <a:cubicBezTo>
                    <a:pt x="0" y="148844"/>
                    <a:pt x="148844" y="0"/>
                    <a:pt x="332486" y="0"/>
                  </a:cubicBezTo>
                  <a:lnTo>
                    <a:pt x="498729" y="0"/>
                  </a:lnTo>
                  <a:cubicBezTo>
                    <a:pt x="682371" y="0"/>
                    <a:pt x="831215" y="148844"/>
                    <a:pt x="831215" y="332486"/>
                  </a:cubicBezTo>
                  <a:lnTo>
                    <a:pt x="831215" y="498729"/>
                  </a:lnTo>
                  <a:cubicBezTo>
                    <a:pt x="831215" y="682371"/>
                    <a:pt x="682371" y="831215"/>
                    <a:pt x="498729" y="831215"/>
                  </a:cubicBezTo>
                  <a:lnTo>
                    <a:pt x="332486" y="831215"/>
                  </a:lnTo>
                  <a:cubicBezTo>
                    <a:pt x="148844" y="831215"/>
                    <a:pt x="0" y="682371"/>
                    <a:pt x="0" y="498729"/>
                  </a:cubicBezTo>
                  <a:close/>
                </a:path>
              </a:pathLst>
            </a:custGeom>
            <a:solidFill>
              <a:srgbClr val="E8F3E8"/>
            </a:solidFill>
          </p:spPr>
        </p:sp>
      </p:grpSp>
      <p:sp>
        <p:nvSpPr>
          <p:cNvPr name="TextBox 34" id="34"/>
          <p:cNvSpPr txBox="true"/>
          <p:nvPr/>
        </p:nvSpPr>
        <p:spPr>
          <a:xfrm rot="0">
            <a:off x="9002687" y="6515397"/>
            <a:ext cx="282476" cy="377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3250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4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668149" y="6310313"/>
            <a:ext cx="3463975" cy="461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Score Calculation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10668149" y="6842969"/>
            <a:ext cx="6649939" cy="9819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125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The game tracks and calculates the user's score based on their answers.</a:t>
            </a:r>
          </a:p>
        </p:txBody>
      </p:sp>
      <p:grpSp>
        <p:nvGrpSpPr>
          <p:cNvPr name="Group 37" id="37"/>
          <p:cNvGrpSpPr/>
          <p:nvPr/>
        </p:nvGrpSpPr>
        <p:grpSpPr>
          <a:xfrm rot="0">
            <a:off x="7900466" y="7913042"/>
            <a:ext cx="969913" cy="38100"/>
            <a:chOff x="0" y="0"/>
            <a:chExt cx="1293217" cy="50800"/>
          </a:xfrm>
        </p:grpSpPr>
        <p:sp>
          <p:nvSpPr>
            <p:cNvPr name="Freeform 38" id="38"/>
            <p:cNvSpPr/>
            <p:nvPr/>
          </p:nvSpPr>
          <p:spPr>
            <a:xfrm flipH="false" flipV="false" rot="0">
              <a:off x="0" y="0"/>
              <a:ext cx="1293241" cy="50800"/>
            </a:xfrm>
            <a:custGeom>
              <a:avLst/>
              <a:gdLst/>
              <a:ahLst/>
              <a:cxnLst/>
              <a:rect r="r" b="b" t="t" l="l"/>
              <a:pathLst>
                <a:path h="50800" w="1293241">
                  <a:moveTo>
                    <a:pt x="0" y="25400"/>
                  </a:moveTo>
                  <a:cubicBezTo>
                    <a:pt x="0" y="11430"/>
                    <a:pt x="11430" y="0"/>
                    <a:pt x="25400" y="0"/>
                  </a:cubicBezTo>
                  <a:lnTo>
                    <a:pt x="1267841" y="0"/>
                  </a:lnTo>
                  <a:cubicBezTo>
                    <a:pt x="1281811" y="0"/>
                    <a:pt x="1293241" y="11430"/>
                    <a:pt x="1293241" y="25400"/>
                  </a:cubicBezTo>
                  <a:cubicBezTo>
                    <a:pt x="1293241" y="39370"/>
                    <a:pt x="1281811" y="50800"/>
                    <a:pt x="1267841" y="50800"/>
                  </a:cubicBezTo>
                  <a:lnTo>
                    <a:pt x="25400" y="50800"/>
                  </a:lnTo>
                  <a:cubicBezTo>
                    <a:pt x="11430" y="50800"/>
                    <a:pt x="0" y="39370"/>
                    <a:pt x="0" y="25400"/>
                  </a:cubicBezTo>
                  <a:close/>
                </a:path>
              </a:pathLst>
            </a:custGeom>
            <a:solidFill>
              <a:srgbClr val="CED9CE"/>
            </a:solidFill>
          </p:spPr>
        </p:sp>
      </p:grpSp>
      <p:grpSp>
        <p:nvGrpSpPr>
          <p:cNvPr name="Group 39" id="39"/>
          <p:cNvGrpSpPr/>
          <p:nvPr/>
        </p:nvGrpSpPr>
        <p:grpSpPr>
          <a:xfrm rot="0">
            <a:off x="8832280" y="7620446"/>
            <a:ext cx="623441" cy="623441"/>
            <a:chOff x="0" y="0"/>
            <a:chExt cx="831255" cy="831255"/>
          </a:xfrm>
        </p:grpSpPr>
        <p:sp>
          <p:nvSpPr>
            <p:cNvPr name="Freeform 40" id="40"/>
            <p:cNvSpPr/>
            <p:nvPr/>
          </p:nvSpPr>
          <p:spPr>
            <a:xfrm flipH="false" flipV="false" rot="0">
              <a:off x="0" y="0"/>
              <a:ext cx="831215" cy="831215"/>
            </a:xfrm>
            <a:custGeom>
              <a:avLst/>
              <a:gdLst/>
              <a:ahLst/>
              <a:cxnLst/>
              <a:rect r="r" b="b" t="t" l="l"/>
              <a:pathLst>
                <a:path h="831215" w="831215">
                  <a:moveTo>
                    <a:pt x="0" y="332486"/>
                  </a:moveTo>
                  <a:cubicBezTo>
                    <a:pt x="0" y="148844"/>
                    <a:pt x="148844" y="0"/>
                    <a:pt x="332486" y="0"/>
                  </a:cubicBezTo>
                  <a:lnTo>
                    <a:pt x="498729" y="0"/>
                  </a:lnTo>
                  <a:cubicBezTo>
                    <a:pt x="682371" y="0"/>
                    <a:pt x="831215" y="148844"/>
                    <a:pt x="831215" y="332486"/>
                  </a:cubicBezTo>
                  <a:lnTo>
                    <a:pt x="831215" y="498729"/>
                  </a:lnTo>
                  <a:cubicBezTo>
                    <a:pt x="831215" y="682371"/>
                    <a:pt x="682371" y="831215"/>
                    <a:pt x="498729" y="831215"/>
                  </a:cubicBezTo>
                  <a:lnTo>
                    <a:pt x="332486" y="831215"/>
                  </a:lnTo>
                  <a:cubicBezTo>
                    <a:pt x="148844" y="831215"/>
                    <a:pt x="0" y="682371"/>
                    <a:pt x="0" y="498729"/>
                  </a:cubicBezTo>
                  <a:close/>
                </a:path>
              </a:pathLst>
            </a:custGeom>
            <a:solidFill>
              <a:srgbClr val="E8F3E8"/>
            </a:solidFill>
          </p:spPr>
        </p:sp>
      </p:grpSp>
      <p:sp>
        <p:nvSpPr>
          <p:cNvPr name="TextBox 41" id="41"/>
          <p:cNvSpPr txBox="true"/>
          <p:nvPr/>
        </p:nvSpPr>
        <p:spPr>
          <a:xfrm rot="0">
            <a:off x="9015040" y="7762429"/>
            <a:ext cx="257919" cy="3775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250"/>
              </a:lnSpc>
            </a:pPr>
            <a:r>
              <a:rPr lang="en-US" sz="3250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5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4155876" y="7557344"/>
            <a:ext cx="3463975" cy="4616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74"/>
              </a:lnSpc>
            </a:pPr>
            <a:r>
              <a:rPr lang="en-US" sz="2687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Result Display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969912" y="8089999"/>
            <a:ext cx="6649939" cy="9819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37"/>
              </a:lnSpc>
            </a:pPr>
            <a:r>
              <a:rPr lang="en-US" sz="2125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The final score and performance summary are displayed to the user.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3544044"/>
          </a:xfrm>
          <a:custGeom>
            <a:avLst/>
            <a:gdLst/>
            <a:ahLst/>
            <a:cxnLst/>
            <a:rect r="r" b="b" t="t" l="l"/>
            <a:pathLst>
              <a:path h="3544044" w="18288000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" t="0" r="-1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92238" y="5159128"/>
            <a:ext cx="708823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3B4540"/>
                </a:solidFill>
                <a:latin typeface="Arimo Bold"/>
                <a:ea typeface="Arimo Bold"/>
                <a:cs typeface="Arimo Bold"/>
                <a:sym typeface="Arimo Bold"/>
              </a:rPr>
              <a:t>Constraints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92238" y="6527452"/>
            <a:ext cx="8010079" cy="2087315"/>
            <a:chOff x="0" y="0"/>
            <a:chExt cx="10680105" cy="278308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680064" cy="2783078"/>
            </a:xfrm>
            <a:custGeom>
              <a:avLst/>
              <a:gdLst/>
              <a:ahLst/>
              <a:cxnLst/>
              <a:rect r="r" b="b" t="t" l="l"/>
              <a:pathLst>
                <a:path h="2783078" w="10680064">
                  <a:moveTo>
                    <a:pt x="0" y="340233"/>
                  </a:moveTo>
                  <a:cubicBezTo>
                    <a:pt x="0" y="152273"/>
                    <a:pt x="152273" y="0"/>
                    <a:pt x="340233" y="0"/>
                  </a:cubicBezTo>
                  <a:lnTo>
                    <a:pt x="10339832" y="0"/>
                  </a:lnTo>
                  <a:cubicBezTo>
                    <a:pt x="10527792" y="0"/>
                    <a:pt x="10680064" y="152273"/>
                    <a:pt x="10680064" y="340233"/>
                  </a:cubicBezTo>
                  <a:lnTo>
                    <a:pt x="10680064" y="2442845"/>
                  </a:lnTo>
                  <a:cubicBezTo>
                    <a:pt x="10680064" y="2630805"/>
                    <a:pt x="10527792" y="2783078"/>
                    <a:pt x="10339832" y="2783078"/>
                  </a:cubicBezTo>
                  <a:lnTo>
                    <a:pt x="340233" y="2783078"/>
                  </a:lnTo>
                  <a:cubicBezTo>
                    <a:pt x="152273" y="2783078"/>
                    <a:pt x="0" y="2630805"/>
                    <a:pt x="0" y="2442845"/>
                  </a:cubicBezTo>
                  <a:close/>
                </a:path>
              </a:pathLst>
            </a:custGeom>
            <a:solidFill>
              <a:srgbClr val="E8F3E8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275755" y="6772870"/>
            <a:ext cx="389200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Predefined Questions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75755" y="7319219"/>
            <a:ext cx="7443044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The quiz game will have a predefined set of multiple-choice questions.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9285834" y="6527452"/>
            <a:ext cx="8010079" cy="2087315"/>
            <a:chOff x="0" y="0"/>
            <a:chExt cx="10680105" cy="2783087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0680064" cy="2783078"/>
            </a:xfrm>
            <a:custGeom>
              <a:avLst/>
              <a:gdLst/>
              <a:ahLst/>
              <a:cxnLst/>
              <a:rect r="r" b="b" t="t" l="l"/>
              <a:pathLst>
                <a:path h="2783078" w="10680064">
                  <a:moveTo>
                    <a:pt x="0" y="340233"/>
                  </a:moveTo>
                  <a:cubicBezTo>
                    <a:pt x="0" y="152273"/>
                    <a:pt x="152273" y="0"/>
                    <a:pt x="340233" y="0"/>
                  </a:cubicBezTo>
                  <a:lnTo>
                    <a:pt x="10339832" y="0"/>
                  </a:lnTo>
                  <a:cubicBezTo>
                    <a:pt x="10527792" y="0"/>
                    <a:pt x="10680064" y="152273"/>
                    <a:pt x="10680064" y="340233"/>
                  </a:cubicBezTo>
                  <a:lnTo>
                    <a:pt x="10680064" y="2442845"/>
                  </a:lnTo>
                  <a:cubicBezTo>
                    <a:pt x="10680064" y="2630805"/>
                    <a:pt x="10527792" y="2783078"/>
                    <a:pt x="10339832" y="2783078"/>
                  </a:cubicBezTo>
                  <a:lnTo>
                    <a:pt x="340233" y="2783078"/>
                  </a:lnTo>
                  <a:cubicBezTo>
                    <a:pt x="152273" y="2783078"/>
                    <a:pt x="0" y="2630805"/>
                    <a:pt x="0" y="2442845"/>
                  </a:cubicBezTo>
                  <a:close/>
                </a:path>
              </a:pathLst>
            </a:custGeom>
            <a:solidFill>
              <a:srgbClr val="E8F3E8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9569351" y="6772870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Integer Inputs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569351" y="7319219"/>
            <a:ext cx="7443044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Users will input their answers as integer values corresponding to the options.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3544044"/>
          </a:xfrm>
          <a:custGeom>
            <a:avLst/>
            <a:gdLst/>
            <a:ahLst/>
            <a:cxnLst/>
            <a:rect r="r" b="b" t="t" l="l"/>
            <a:pathLst>
              <a:path h="3544044" w="18288000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" t="0" r="-1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92238" y="4946451"/>
            <a:ext cx="708823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3B4540"/>
                </a:solidFill>
                <a:latin typeface="Arimo Bold"/>
                <a:ea typeface="Arimo Bold"/>
                <a:cs typeface="Arimo Bold"/>
                <a:sym typeface="Arimo Bold"/>
              </a:rPr>
              <a:t>Benefits</a:t>
            </a:r>
          </a:p>
        </p:txBody>
      </p:sp>
      <p:sp>
        <p:nvSpPr>
          <p:cNvPr name="Freeform 8" id="8" descr="preencoded.png"/>
          <p:cNvSpPr/>
          <p:nvPr/>
        </p:nvSpPr>
        <p:spPr>
          <a:xfrm flipH="false" flipV="false" rot="0">
            <a:off x="992238" y="6314777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19" y="0"/>
                </a:lnTo>
                <a:lnTo>
                  <a:pt x="708719" y="708721"/>
                </a:lnTo>
                <a:lnTo>
                  <a:pt x="0" y="70872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992238" y="7268915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Fun Learning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92238" y="7815262"/>
            <a:ext cx="7939088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The quiz game provides a fun and interactive way to learn and test knowledge.</a:t>
            </a:r>
          </a:p>
        </p:txBody>
      </p:sp>
      <p:sp>
        <p:nvSpPr>
          <p:cNvPr name="Freeform 11" id="11" descr="preencoded.png"/>
          <p:cNvSpPr/>
          <p:nvPr/>
        </p:nvSpPr>
        <p:spPr>
          <a:xfrm flipH="false" flipV="false" rot="0">
            <a:off x="9356526" y="6314777"/>
            <a:ext cx="708720" cy="708720"/>
          </a:xfrm>
          <a:custGeom>
            <a:avLst/>
            <a:gdLst/>
            <a:ahLst/>
            <a:cxnLst/>
            <a:rect r="r" b="b" t="t" l="l"/>
            <a:pathLst>
              <a:path h="708720" w="708720">
                <a:moveTo>
                  <a:pt x="0" y="0"/>
                </a:moveTo>
                <a:lnTo>
                  <a:pt x="708720" y="0"/>
                </a:lnTo>
                <a:lnTo>
                  <a:pt x="708720" y="708721"/>
                </a:lnTo>
                <a:lnTo>
                  <a:pt x="0" y="70872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9356526" y="7268915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Self-assessment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356526" y="7815262"/>
            <a:ext cx="7939236" cy="10120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Users can assess their understanding of different subjects and identify areas for improvement.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DEEEE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FAFFFA"/>
            </a:solidFill>
          </p:spPr>
        </p:sp>
      </p:grpSp>
      <p:sp>
        <p:nvSpPr>
          <p:cNvPr name="Freeform 6" id="6" descr="preencoded.png"/>
          <p:cNvSpPr/>
          <p:nvPr/>
        </p:nvSpPr>
        <p:spPr>
          <a:xfrm flipH="false" flipV="false" rot="0">
            <a:off x="0" y="0"/>
            <a:ext cx="18288000" cy="3544044"/>
          </a:xfrm>
          <a:custGeom>
            <a:avLst/>
            <a:gdLst/>
            <a:ahLst/>
            <a:cxnLst/>
            <a:rect r="r" b="b" t="t" l="l"/>
            <a:pathLst>
              <a:path h="3544044" w="18288000">
                <a:moveTo>
                  <a:pt x="0" y="0"/>
                </a:moveTo>
                <a:lnTo>
                  <a:pt x="18288000" y="0"/>
                </a:lnTo>
                <a:lnTo>
                  <a:pt x="18288000" y="3544044"/>
                </a:lnTo>
                <a:lnTo>
                  <a:pt x="0" y="35440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0" t="0" r="-1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992238" y="4829472"/>
            <a:ext cx="7088237" cy="9431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937"/>
              </a:lnSpc>
            </a:pPr>
            <a:r>
              <a:rPr lang="en-US" sz="5562" b="true">
                <a:solidFill>
                  <a:srgbClr val="3B4540"/>
                </a:solidFill>
                <a:latin typeface="Arimo Bold"/>
                <a:ea typeface="Arimo Bold"/>
                <a:cs typeface="Arimo Bold"/>
                <a:sym typeface="Arimo Bold"/>
              </a:rPr>
              <a:t>Outcomes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992238" y="6516737"/>
            <a:ext cx="496044" cy="496044"/>
            <a:chOff x="0" y="0"/>
            <a:chExt cx="661392" cy="66139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61416" cy="661416"/>
            </a:xfrm>
            <a:custGeom>
              <a:avLst/>
              <a:gdLst/>
              <a:ahLst/>
              <a:cxnLst/>
              <a:rect r="r" b="b" t="t" l="l"/>
              <a:pathLst>
                <a:path h="661416" w="661416">
                  <a:moveTo>
                    <a:pt x="0" y="330708"/>
                  </a:moveTo>
                  <a:cubicBezTo>
                    <a:pt x="0" y="148082"/>
                    <a:pt x="148082" y="0"/>
                    <a:pt x="330708" y="0"/>
                  </a:cubicBezTo>
                  <a:cubicBezTo>
                    <a:pt x="513334" y="0"/>
                    <a:pt x="661416" y="148082"/>
                    <a:pt x="661416" y="330708"/>
                  </a:cubicBezTo>
                  <a:cubicBezTo>
                    <a:pt x="661416" y="513334"/>
                    <a:pt x="513334" y="661416"/>
                    <a:pt x="330708" y="661416"/>
                  </a:cubicBezTo>
                  <a:cubicBezTo>
                    <a:pt x="148082" y="661416"/>
                    <a:pt x="0" y="513334"/>
                    <a:pt x="0" y="330708"/>
                  </a:cubicBezTo>
                  <a:close/>
                </a:path>
              </a:pathLst>
            </a:custGeom>
            <a:solidFill>
              <a:srgbClr val="E8F3E8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771799" y="6478637"/>
            <a:ext cx="3952578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Functional Quiz Game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71799" y="7024985"/>
            <a:ext cx="4465885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The development of a fully functional quiz game application in C language.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6521202" y="6516737"/>
            <a:ext cx="496044" cy="496044"/>
            <a:chOff x="0" y="0"/>
            <a:chExt cx="661392" cy="661392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61416" cy="661416"/>
            </a:xfrm>
            <a:custGeom>
              <a:avLst/>
              <a:gdLst/>
              <a:ahLst/>
              <a:cxnLst/>
              <a:rect r="r" b="b" t="t" l="l"/>
              <a:pathLst>
                <a:path h="661416" w="661416">
                  <a:moveTo>
                    <a:pt x="0" y="330708"/>
                  </a:moveTo>
                  <a:cubicBezTo>
                    <a:pt x="0" y="148082"/>
                    <a:pt x="148082" y="0"/>
                    <a:pt x="330708" y="0"/>
                  </a:cubicBezTo>
                  <a:cubicBezTo>
                    <a:pt x="513334" y="0"/>
                    <a:pt x="661416" y="148082"/>
                    <a:pt x="661416" y="330708"/>
                  </a:cubicBezTo>
                  <a:cubicBezTo>
                    <a:pt x="661416" y="513334"/>
                    <a:pt x="513334" y="661416"/>
                    <a:pt x="330708" y="661416"/>
                  </a:cubicBezTo>
                  <a:cubicBezTo>
                    <a:pt x="148082" y="661416"/>
                    <a:pt x="0" y="513334"/>
                    <a:pt x="0" y="330708"/>
                  </a:cubicBezTo>
                  <a:close/>
                </a:path>
              </a:pathLst>
            </a:custGeom>
            <a:solidFill>
              <a:srgbClr val="E8F3E8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7300764" y="6478637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Accurate Scoring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300764" y="7024985"/>
            <a:ext cx="4465885" cy="1465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The implementation of a robust scoring system to provide accurate and reliable results.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2050166" y="6516737"/>
            <a:ext cx="496044" cy="496044"/>
            <a:chOff x="0" y="0"/>
            <a:chExt cx="661392" cy="66139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61416" cy="661416"/>
            </a:xfrm>
            <a:custGeom>
              <a:avLst/>
              <a:gdLst/>
              <a:ahLst/>
              <a:cxnLst/>
              <a:rect r="r" b="b" t="t" l="l"/>
              <a:pathLst>
                <a:path h="661416" w="661416">
                  <a:moveTo>
                    <a:pt x="0" y="330708"/>
                  </a:moveTo>
                  <a:cubicBezTo>
                    <a:pt x="0" y="148082"/>
                    <a:pt x="148082" y="0"/>
                    <a:pt x="330708" y="0"/>
                  </a:cubicBezTo>
                  <a:cubicBezTo>
                    <a:pt x="513334" y="0"/>
                    <a:pt x="661416" y="148082"/>
                    <a:pt x="661416" y="330708"/>
                  </a:cubicBezTo>
                  <a:cubicBezTo>
                    <a:pt x="661416" y="513334"/>
                    <a:pt x="513334" y="661416"/>
                    <a:pt x="330708" y="661416"/>
                  </a:cubicBezTo>
                  <a:cubicBezTo>
                    <a:pt x="148082" y="661416"/>
                    <a:pt x="0" y="513334"/>
                    <a:pt x="0" y="330708"/>
                  </a:cubicBezTo>
                  <a:close/>
                </a:path>
              </a:pathLst>
            </a:custGeom>
            <a:solidFill>
              <a:srgbClr val="E8F3E8"/>
            </a:solidFill>
          </p:spPr>
        </p:sp>
      </p:grpSp>
      <p:sp>
        <p:nvSpPr>
          <p:cNvPr name="TextBox 18" id="18"/>
          <p:cNvSpPr txBox="true"/>
          <p:nvPr/>
        </p:nvSpPr>
        <p:spPr>
          <a:xfrm rot="0">
            <a:off x="12829729" y="6478637"/>
            <a:ext cx="3544044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37"/>
              </a:lnSpc>
            </a:pPr>
            <a:r>
              <a:rPr lang="en-US" sz="2750" b="true">
                <a:solidFill>
                  <a:srgbClr val="405449"/>
                </a:solidFill>
                <a:latin typeface="Arimo Bold"/>
                <a:ea typeface="Arimo Bold"/>
                <a:cs typeface="Arimo Bold"/>
                <a:sym typeface="Arimo Bold"/>
              </a:rPr>
              <a:t>Enhanced Learning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2829729" y="7024985"/>
            <a:ext cx="4465885" cy="19192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562"/>
              </a:lnSpc>
            </a:pPr>
            <a:r>
              <a:rPr lang="en-US" sz="2187">
                <a:solidFill>
                  <a:srgbClr val="405449"/>
                </a:solidFill>
                <a:latin typeface="Arimo"/>
                <a:ea typeface="Arimo"/>
                <a:cs typeface="Arimo"/>
                <a:sym typeface="Arimo"/>
              </a:rPr>
              <a:t>The quiz game will promote learning and knowledge retention across various domains.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DAGXgIIeyEU</dc:identifier>
  <dcterms:modified xsi:type="dcterms:W3CDTF">2011-08-01T06:04:30Z</dcterms:modified>
  <cp:revision>1</cp:revision>
  <dc:title>Made by Mona Raj</dc:title>
</cp:coreProperties>
</file>

<file path=docProps/thumbnail.jpeg>
</file>